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2"/>
  </p:notesMasterIdLst>
  <p:sldIdLst>
    <p:sldId id="256" r:id="rId2"/>
    <p:sldId id="304" r:id="rId3"/>
    <p:sldId id="305" r:id="rId4"/>
    <p:sldId id="307" r:id="rId5"/>
    <p:sldId id="308" r:id="rId6"/>
    <p:sldId id="309" r:id="rId7"/>
    <p:sldId id="310" r:id="rId8"/>
    <p:sldId id="311" r:id="rId9"/>
    <p:sldId id="303" r:id="rId10"/>
    <p:sldId id="2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8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8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DEEP LEARNING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Jinyang Li; Linda Wu; Lina Wang</a:t>
            </a:r>
          </a:p>
          <a:p>
            <a:r>
              <a:rPr lang="en-US" dirty="0"/>
              <a:t>ACTSC 972 Midterm Project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10/30/19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portfolio theory </a:t>
            </a:r>
            <a:r>
              <a:rPr lang="en-US" dirty="0"/>
              <a:t>builds on Markowitz’s classic risk-return trade-off and makes use of deep learning to construct portfolios. </a:t>
            </a:r>
          </a:p>
          <a:p>
            <a:r>
              <a:rPr lang="en-US" dirty="0"/>
              <a:t>It first encodes the market information and then decodes it to form a portfolio that is designed to achieve the goal.</a:t>
            </a:r>
          </a:p>
          <a:p>
            <a:r>
              <a:rPr lang="en-US" dirty="0"/>
              <a:t>It relies on deep factors which have a non-linear relationship to the input data.</a:t>
            </a:r>
          </a:p>
          <a:p>
            <a:r>
              <a:rPr lang="en-US" dirty="0"/>
              <a:t>Primary strength: avoid any statistical inputs such as expected returns or variance-covariance matrices. </a:t>
            </a:r>
          </a:p>
          <a:p>
            <a:r>
              <a:rPr lang="en-US" dirty="0"/>
              <a:t>Objective: It will formulate an automated and general portfolio selection process (4 steps): </a:t>
            </a:r>
            <a:r>
              <a:rPr lang="en-US" i="1" dirty="0"/>
              <a:t>Auto-Encoding; Calibration; Validation; Verification.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9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60325" indent="0">
                  <a:buNone/>
                </a:pPr>
                <a:r>
                  <a:rPr lang="en-US" dirty="0"/>
                  <a:t>1. Auto-Encoding: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market-map, </a:t>
                </a: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60325" indent="0">
                  <a:buNone/>
                </a:pPr>
                <a:r>
                  <a:rPr lang="en-US" dirty="0"/>
                  <a:t>	Create a more information-efficient representation of X.</a:t>
                </a:r>
              </a:p>
              <a:p>
                <a:pPr marL="60325" indent="0">
                  <a:buNone/>
                </a:pPr>
                <a:r>
                  <a:rPr lang="en-US" dirty="0"/>
                  <a:t>2. Calibration: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portfolio-map</a:t>
                </a:r>
                <a:r>
                  <a:rPr lang="en-US" dirty="0"/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i="1" dirty="0"/>
              </a:p>
              <a:p>
                <a:pPr marL="60325" indent="0"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Create a portfolio from X for the approximation of objective Y.</a:t>
                </a:r>
              </a:p>
              <a:p>
                <a:pPr marL="60325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66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325" indent="0">
                  <a:buNone/>
                </a:pPr>
                <a:r>
                  <a:rPr lang="en-US" sz="2200" dirty="0"/>
                  <a:t>3. Validation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200" dirty="0"/>
                  <a:t> to suitably balance the trade-off between the two errors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  <a:p>
                <a:pPr marL="60325" indent="0">
                  <a:buNone/>
                </a:pPr>
                <a:r>
                  <a:rPr lang="en-US" sz="2200" dirty="0"/>
                  <a:t>	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/>
                  <a:t> are the solutions to the previous two steps, respectively.</a:t>
                </a:r>
              </a:p>
              <a:p>
                <a:pPr marL="60325" indent="0">
                  <a:buNone/>
                </a:pPr>
                <a:r>
                  <a:rPr lang="en-US" sz="2200" dirty="0"/>
                  <a:t>4. Verification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Choose </a:t>
                </a:r>
                <a:r>
                  <a:rPr lang="en-US" sz="2200" i="1" dirty="0"/>
                  <a:t>market-map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200" i="1" dirty="0"/>
                  <a:t> and portfolio-map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200" i="1" dirty="0"/>
                  <a:t> </a:t>
                </a:r>
                <a:r>
                  <a:rPr lang="en-US" sz="2200" dirty="0"/>
                  <a:t>such that validation is factory, which is determined by inspecting the deep portfolio frontier.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1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76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AC05D9-AEC0-B14B-8D1C-F0272DB8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96" y="1330035"/>
            <a:ext cx="5052988" cy="45958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Auto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are trying to fit the model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simplest case with one hidden layer, we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||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with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8568672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– traditional factor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the auto-encoding step, in this step, we are building a neural network with the same architecture with only the output replaced by the goal, which is the stock return in the following experiment.</a:t>
                </a:r>
              </a:p>
              <a:p>
                <a:r>
                  <a:rPr lang="en-US" dirty="0"/>
                  <a:t>Theoretical motivation: </a:t>
                </a:r>
                <a:r>
                  <a:rPr lang="en-US" sz="2000" b="1" dirty="0"/>
                  <a:t>Kolmogorov Arnold Representation Theorem</a:t>
                </a:r>
                <a:r>
                  <a:rPr lang="en-US" dirty="0"/>
                  <a:t>.</a:t>
                </a:r>
              </a:p>
              <a:p>
                <a:pPr marL="320675" indent="0">
                  <a:buNone/>
                </a:pPr>
                <a:r>
                  <a:rPr lang="en-US" dirty="0"/>
                  <a:t>Any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represented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20675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univariate functions,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universal basis that does not depend on the pay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  <a:blipFill>
                <a:blip r:embed="rId2"/>
                <a:stretch>
                  <a:fillRect l="-439" t="-1662" r="-329" b="-1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3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25" indent="0">
              <a:buNone/>
            </a:pPr>
            <a:r>
              <a:rPr lang="en-US" dirty="0"/>
              <a:t>The paper has retraced the IBB Index as an numerical example.  The goal is to find a small selection of stocks for which a deep portfolio structure with good out-of-sample tracking properties can found.</a:t>
            </a:r>
          </a:p>
          <a:p>
            <a:pPr marL="60325" indent="0">
              <a:buNone/>
            </a:pPr>
            <a:r>
              <a:rPr lang="en-US" sz="2000" b="1" dirty="0"/>
              <a:t>In our project, we are retracing the IVW Index by applying the deep portfolio theory.</a:t>
            </a:r>
          </a:p>
          <a:p>
            <a:pPr marL="403225" indent="-342900"/>
            <a:r>
              <a:rPr lang="en-US" dirty="0"/>
              <a:t>IVW tracks an index of large-cap US stocks. The index selects stocks with growth characteristics from the S&amp;P 500 Index.</a:t>
            </a:r>
          </a:p>
          <a:p>
            <a:pPr marL="403225" indent="-342900"/>
            <a:r>
              <a:rPr lang="en-US" dirty="0"/>
              <a:t>Number of holdings as of 10/29/2019: 297 stocks</a:t>
            </a:r>
          </a:p>
          <a:p>
            <a:pPr marL="60325" indent="0">
              <a:buNone/>
            </a:pPr>
            <a:r>
              <a:rPr lang="en-US" sz="2000" b="1" dirty="0"/>
              <a:t>We have successfully replicated the four steps in the paper with </a:t>
            </a:r>
            <a:r>
              <a:rPr lang="en-US" sz="2000" b="1"/>
              <a:t>satisfing </a:t>
            </a:r>
            <a:r>
              <a:rPr lang="en-US" sz="2000" b="1" dirty="0"/>
              <a:t>result achieved, with each step being discussed in detail one by one next.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F8D9-41E0-BE4F-9C50-142410CA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Auto-Encoding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3B62A2D-76FD-C040-A1FE-A4D71B666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39" y="1330035"/>
            <a:ext cx="4236661" cy="45958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8C69F-2A44-264F-B02A-CB30403A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THEORY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C6D6A-E6A5-BE43-A48C-DF1D9FEE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BDF45-020A-C442-B225-EB78A35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528976"/>
            <a:ext cx="6232422" cy="41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7525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9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278</TotalTime>
  <Words>568</Words>
  <Application>Microsoft Macintosh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Georgia</vt:lpstr>
      <vt:lpstr>Impact</vt:lpstr>
      <vt:lpstr>Verdana</vt:lpstr>
      <vt:lpstr>Wingdings</vt:lpstr>
      <vt:lpstr>UofWaterloo_WhiteBkgrd</vt:lpstr>
      <vt:lpstr>Deep Portfolio Theory</vt:lpstr>
      <vt:lpstr>INTRODUCTION</vt:lpstr>
      <vt:lpstr>INTRODUCTION</vt:lpstr>
      <vt:lpstr>INTRODUCTION</vt:lpstr>
      <vt:lpstr>Introduction – Auto encoder</vt:lpstr>
      <vt:lpstr>Introduction – traditional factor models</vt:lpstr>
      <vt:lpstr>NUMERICAL EXPERIMENT</vt:lpstr>
      <vt:lpstr>Auto-Encoding</vt:lpstr>
      <vt:lpstr>REFERENCE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JINYANG LI</dc:creator>
  <cp:lastModifiedBy>JINYANG LI</cp:lastModifiedBy>
  <cp:revision>66</cp:revision>
  <dcterms:created xsi:type="dcterms:W3CDTF">2019-10-30T19:39:08Z</dcterms:created>
  <dcterms:modified xsi:type="dcterms:W3CDTF">2019-10-31T01:51:10Z</dcterms:modified>
</cp:coreProperties>
</file>